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7010400" cy="9296400"/>
  <p:embeddedFontLst>
    <p:embeddedFont>
      <p:font typeface="Montserrat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o/iApHTGaw24qOHmGHGsKrm6l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468194-6C3F-405A-A278-8E7AE01DBB9F}">
  <a:tblStyle styleId="{17468194-6C3F-405A-A278-8E7AE01DBB9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D89B761-907A-474B-BA19-8365B9636B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customschemas.google.com/relationships/presentationmetadata" Target="meta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701040" y="4473176"/>
            <a:ext cx="5608320" cy="36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75" lIns="104350" spcFirstLastPara="1" rIns="104350" wrap="square" tIns="52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" name="Google Shape;39;p1:notes"/>
          <p:cNvSpPr/>
          <p:nvPr>
            <p:ph idx="2" type="sldImg"/>
          </p:nvPr>
        </p:nvSpPr>
        <p:spPr>
          <a:xfrm>
            <a:off x="715963" y="1162050"/>
            <a:ext cx="5578475" cy="3138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Recalcar la importancia de conocer la secuencia didáctica para poder ubicarse al momento de observar. Llevar a cabo el modelaje con las frutas</a:t>
            </a:r>
            <a:endParaRPr/>
          </a:p>
        </p:txBody>
      </p:sp>
      <p:sp>
        <p:nvSpPr>
          <p:cNvPr id="113" name="Google Shape;113;p29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Proyectar la hoja y dar lectura. Agregar verbalmente:  </a:t>
            </a:r>
            <a:r>
              <a:rPr lang="es-MX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 docente hace uso efectivo del tiempo en cada subetapa.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4130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</a:pPr>
            <a:r>
              <a:rPr lang="es-MX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Durante las presentaciones de los proyectos de unidad, los estudiantes dominan el contenido y evitan la lectura de material.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71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30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32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34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35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36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37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4dbcfcf19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1e4dbcfcf19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701040" y="4473176"/>
            <a:ext cx="5608320" cy="36611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75" lIns="104350" spcFirstLastPara="1" rIns="104350" wrap="square" tIns="52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715963" y="1162050"/>
            <a:ext cx="5578475" cy="3138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e45656ff06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g1e45656ff06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3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4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Se imprimieron 342,480 ejemplares del CT</a:t>
            </a:r>
            <a:endParaRPr/>
          </a:p>
        </p:txBody>
      </p:sp>
      <p:sp>
        <p:nvSpPr>
          <p:cNvPr id="73" name="Google Shape;73;p24:notes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25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Solicitar a los gestores que realicen anotaciones en sus samples</a:t>
            </a:r>
            <a:endParaRPr/>
          </a:p>
        </p:txBody>
      </p:sp>
      <p:sp>
        <p:nvSpPr>
          <p:cNvPr id="82" name="Google Shape;82;p25:notes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26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27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28:notes"/>
          <p:cNvSpPr/>
          <p:nvPr>
            <p:ph idx="2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145280" y="6377940"/>
            <a:ext cx="3901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609600" y="6377940"/>
            <a:ext cx="280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778240" y="6377941"/>
            <a:ext cx="280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gráfico">
  <p:cSld name="Título y gráfico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/>
          <p:nvPr/>
        </p:nvSpPr>
        <p:spPr>
          <a:xfrm>
            <a:off x="6892119" y="0"/>
            <a:ext cx="5299881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  <a:defRPr b="1" sz="2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/>
          <p:nvPr>
            <p:ph idx="2" type="chart"/>
          </p:nvPr>
        </p:nvSpPr>
        <p:spPr>
          <a:xfrm>
            <a:off x="838200" y="1955800"/>
            <a:ext cx="10515600" cy="4537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abla">
  <p:cSld name="Título y tabla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/>
          <p:nvPr/>
        </p:nvSpPr>
        <p:spPr>
          <a:xfrm>
            <a:off x="6892119" y="0"/>
            <a:ext cx="5299881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6"/>
          <p:cNvSpPr txBox="1"/>
          <p:nvPr>
            <p:ph type="title"/>
          </p:nvPr>
        </p:nvSpPr>
        <p:spPr>
          <a:xfrm>
            <a:off x="838200" y="667106"/>
            <a:ext cx="10515600" cy="8358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  <a:defRPr b="1" sz="2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" name="Google Shape;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6534" y="6035430"/>
            <a:ext cx="1597026" cy="71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imagen" type="picTx">
  <p:cSld name="PICTURE_WITH_CAPTIO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6892119" y="0"/>
            <a:ext cx="5299881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  <a:defRPr b="1" sz="28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3D4A"/>
              </a:buClr>
              <a:buSzPts val="1600"/>
              <a:buNone/>
              <a:defRPr sz="1600">
                <a:solidFill>
                  <a:srgbClr val="353D4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29" name="Google Shape;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6534" y="6035430"/>
            <a:ext cx="1597026" cy="71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 solo logo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" y="6006401"/>
            <a:ext cx="1597026" cy="71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/>
          <p:nvPr/>
        </p:nvSpPr>
        <p:spPr>
          <a:xfrm>
            <a:off x="6892119" y="0"/>
            <a:ext cx="5299881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bg>
      <p:bgPr>
        <a:solidFill>
          <a:srgbClr val="353D4A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67300" y="2976712"/>
            <a:ext cx="2057400" cy="9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8.jpg"/><Relationship Id="rId5" Type="http://schemas.openxmlformats.org/officeDocument/2006/relationships/image" Target="../media/image32.jpg"/><Relationship Id="rId6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englishmineducyt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1A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03" y="5198965"/>
            <a:ext cx="2120332" cy="107803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 txBox="1"/>
          <p:nvPr/>
        </p:nvSpPr>
        <p:spPr>
          <a:xfrm>
            <a:off x="805142" y="1300566"/>
            <a:ext cx="7151897" cy="38983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MX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Transformación Curricular de Inglés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Arial"/>
              <a:buNone/>
            </a:pPr>
            <a:r>
              <a:rPr b="1" i="0" lang="es-MX" sz="3733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Departamento de Inglés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Gerencia Curricular para el Diseño y Desarrollo de la Educación General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MX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Dirección Nacional de Currículo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1781" y="268655"/>
            <a:ext cx="3552236" cy="62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/>
        </p:nvSpPr>
        <p:spPr>
          <a:xfrm>
            <a:off x="678790" y="271536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3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Secuencia Didáctica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9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59617" y="5854149"/>
            <a:ext cx="2136379" cy="72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4670" y="1697574"/>
            <a:ext cx="7459116" cy="30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9"/>
          <p:cNvSpPr txBox="1"/>
          <p:nvPr/>
        </p:nvSpPr>
        <p:spPr>
          <a:xfrm>
            <a:off x="1089392" y="5465066"/>
            <a:ext cx="74742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20320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Arial"/>
              <a:buNone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Tres subetapas</a:t>
            </a:r>
            <a:r>
              <a:rPr b="1" i="0" lang="es-MX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: Pre / During / Post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320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ct val="100000"/>
              <a:buFont typeface="Arial"/>
              <a:buNone/>
            </a:pPr>
            <a:r>
              <a:rPr b="0" i="0" lang="es-MX" sz="18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Bloques de 15 minutos cada una</a:t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1013444" y="1023013"/>
            <a:ext cx="9132880" cy="116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0320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Tres etapas de 45 minutos cada una.</a:t>
            </a:r>
            <a:endParaRPr b="1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800100" y="101355"/>
            <a:ext cx="1052732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MX"/>
              <a:t>¿Qué observar en la sesión de aprendizaje?</a:t>
            </a:r>
            <a:endParaRPr i="1"/>
          </a:p>
        </p:txBody>
      </p:sp>
      <p:pic>
        <p:nvPicPr>
          <p:cNvPr id="125" name="Google Shape;1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7488" y="1380993"/>
            <a:ext cx="3832540" cy="512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2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75599" y="5971011"/>
            <a:ext cx="2136379" cy="72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2"/>
          <p:cNvSpPr txBox="1"/>
          <p:nvPr/>
        </p:nvSpPr>
        <p:spPr>
          <a:xfrm>
            <a:off x="757921" y="372456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Implementación en CE " Caserío El Cafetalito, Cantón Santa Rosa"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207" y="1320335"/>
            <a:ext cx="3468927" cy="462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1135" y="1320336"/>
            <a:ext cx="3468928" cy="462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4636" y="1320336"/>
            <a:ext cx="3468927" cy="4625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75599" y="5971011"/>
            <a:ext cx="2136379" cy="72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/>
        </p:nvSpPr>
        <p:spPr>
          <a:xfrm>
            <a:off x="757921" y="372456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Implementación en CE " Cantón El Cerrito"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9320" y="1040036"/>
            <a:ext cx="7012801" cy="55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75599" y="5971011"/>
            <a:ext cx="2136379" cy="727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757921" y="372456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Implementación en CE " Cantón Metalío"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 rotWithShape="1">
          <a:blip r:embed="rId4">
            <a:alphaModFix/>
          </a:blip>
          <a:srcRect b="0" l="7892" r="7777" t="0"/>
          <a:stretch/>
        </p:blipFill>
        <p:spPr>
          <a:xfrm>
            <a:off x="1310054" y="1320336"/>
            <a:ext cx="4308232" cy="23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 rotWithShape="1">
          <a:blip r:embed="rId5">
            <a:alphaModFix/>
          </a:blip>
          <a:srcRect b="0" l="9884" r="0" t="0"/>
          <a:stretch/>
        </p:blipFill>
        <p:spPr>
          <a:xfrm>
            <a:off x="5783653" y="1320336"/>
            <a:ext cx="4317177" cy="228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5769" y="3796532"/>
            <a:ext cx="1886974" cy="297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Sites de Inglés</a:t>
            </a:r>
            <a:endParaRPr/>
          </a:p>
        </p:txBody>
      </p:sp>
      <p:sp>
        <p:nvSpPr>
          <p:cNvPr id="156" name="Google Shape;156;p36"/>
          <p:cNvSpPr/>
          <p:nvPr/>
        </p:nvSpPr>
        <p:spPr>
          <a:xfrm>
            <a:off x="7529457" y="5679831"/>
            <a:ext cx="32848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MX" sz="24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bit.ly/englishmineducyt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969" y="507023"/>
            <a:ext cx="5172808" cy="517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 rotWithShape="1">
          <a:blip r:embed="rId5">
            <a:alphaModFix/>
          </a:blip>
          <a:srcRect b="9058" l="0" r="2280" t="6302"/>
          <a:stretch/>
        </p:blipFill>
        <p:spPr>
          <a:xfrm>
            <a:off x="267010" y="1779168"/>
            <a:ext cx="5926015" cy="288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Preguntas o comentarios</a:t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246" y="1518138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4dbcfcf1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Información de Referente de Inglés</a:t>
            </a:r>
            <a:endParaRPr/>
          </a:p>
        </p:txBody>
      </p:sp>
      <p:graphicFrame>
        <p:nvGraphicFramePr>
          <p:cNvPr id="170" name="Google Shape;170;g1e4dbcfcf19_0_0"/>
          <p:cNvGraphicFramePr/>
          <p:nvPr/>
        </p:nvGraphicFramePr>
        <p:xfrm>
          <a:off x="952500" y="197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{5D89B761-907A-474B-BA19-8365B9636B52}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5496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Nombre de R</a:t>
                      </a: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eferente:</a:t>
                      </a:r>
                      <a:endParaRPr sz="20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F5496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Teléfono fijo</a:t>
                      </a: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 del Dpto. de Inglés</a:t>
                      </a: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2592-3316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Teléfono móvil del Dpto. de Inglés: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7249-4710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Correo electrónico del Dpto. de Inglés: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MX" sz="2000">
                          <a:solidFill>
                            <a:srgbClr val="2F5496"/>
                          </a:solidFill>
                        </a:rPr>
                        <a:t>departamentodeingles@clases.edu.sv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1A7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5835" y="2889984"/>
            <a:ext cx="2120332" cy="107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45656ff06_0_0"/>
          <p:cNvSpPr txBox="1"/>
          <p:nvPr/>
        </p:nvSpPr>
        <p:spPr>
          <a:xfrm>
            <a:off x="640265" y="104332"/>
            <a:ext cx="10515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32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Objetivo y 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g1e45656ff06_0_0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59617" y="5854149"/>
            <a:ext cx="2136381" cy="727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 con confianza baja" id="51" name="Google Shape;51;g1e45656ff0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945" y="5514907"/>
            <a:ext cx="1067057" cy="1067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" name="Google Shape;52;g1e45656ff06_0_0"/>
          <p:cNvGraphicFramePr/>
          <p:nvPr/>
        </p:nvGraphicFramePr>
        <p:xfrm>
          <a:off x="3238500" y="206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{17468194-6C3F-405A-A278-8E7AE01DBB9F}</a:tableStyleId>
              </a:tblPr>
              <a:tblGrid>
                <a:gridCol w="504825"/>
                <a:gridCol w="3305175"/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Puntos a tratar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Tiempo 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1.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Bienvenida y presentación de la agenda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8:00 - 8:05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2. 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Estrategia Escalonada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8:05 - 8:12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3.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¿Qué es el MCER?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8:12 - 8:15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4.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Materiales Curriculares Disponibles 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8:15 - 8:20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5.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Programa de Estudio, Guía Metodológica y Cuadernillo de Trabajo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8:20 - 8:50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6.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¿Cómo sé que los estudiantes están aprendiendo?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8:50 - 9:00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7.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Secuencia Didáctica de Inglés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9:00 - 9:20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8.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¿Qué observar en la sesión de aprendizaje?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9:20 - 9:40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9.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Sites de Inglés: Recurso de apoyo para docentes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9:40 - 9:45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-MX" sz="1200" u="none" cap="none" strike="noStrike"/>
                        <a:t>10.</a:t>
                      </a:r>
                      <a:endParaRPr b="1"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34036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Comentarios y Preguntas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MX" sz="1200" u="none" cap="none" strike="noStrike"/>
                        <a:t>9:45 - 10:00</a:t>
                      </a:r>
                      <a:endParaRPr sz="12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53" name="Google Shape;53;g1e45656ff06_0_0"/>
          <p:cNvSpPr txBox="1"/>
          <p:nvPr/>
        </p:nvSpPr>
        <p:spPr>
          <a:xfrm>
            <a:off x="581700" y="757950"/>
            <a:ext cx="11028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Objetivo general: </a:t>
            </a:r>
            <a:r>
              <a:rPr lang="es-MX" sz="1800">
                <a:solidFill>
                  <a:srgbClr val="2F5496"/>
                </a:solidFill>
              </a:rPr>
              <a:t>Socializar</a:t>
            </a:r>
            <a:r>
              <a:rPr b="0" i="0" lang="es-MX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con los gestores educativos la metodología y el uso apropiado de los nuevos materiales curriculares de inglés.</a:t>
            </a:r>
            <a:endParaRPr b="1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MX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Agenda de 8:00AM a 10:00AM</a:t>
            </a:r>
            <a:endParaRPr b="1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626036" y="341676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40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Estrategia Escalonada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59617" y="5854149"/>
            <a:ext cx="2136379" cy="727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ZqjhRddnWxZqYNwcWHl_s2RMN4U-VnU4rxb3fHqB1303Kfykv9rEDnonifs4XBDFkumgf7Z3CiNlwHKaUr63wIfCaOyp6qdDWih3azgj6ozzrgl6__NIdT7ZzmjlXlMThg=w1280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124" y="1289556"/>
            <a:ext cx="8279423" cy="495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/>
        </p:nvSpPr>
        <p:spPr>
          <a:xfrm>
            <a:off x="652414" y="323721"/>
            <a:ext cx="10515600" cy="94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Marco Común Europeo de Referencia para las Lenguas (MCER)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3"/>
          <p:cNvPicPr preferRelativeResize="0"/>
          <p:nvPr/>
        </p:nvPicPr>
        <p:blipFill rotWithShape="1">
          <a:blip r:embed="rId3">
            <a:alphaModFix/>
          </a:blip>
          <a:srcRect b="5460" l="0" r="0" t="5468"/>
          <a:stretch/>
        </p:blipFill>
        <p:spPr>
          <a:xfrm>
            <a:off x="9859617" y="5854149"/>
            <a:ext cx="2136379" cy="72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08" y="1271601"/>
            <a:ext cx="6990948" cy="5243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4841" y="2863367"/>
            <a:ext cx="3283173" cy="328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3"/>
          <p:cNvPicPr preferRelativeResize="0"/>
          <p:nvPr/>
        </p:nvPicPr>
        <p:blipFill rotWithShape="1">
          <a:blip r:embed="rId6">
            <a:alphaModFix/>
          </a:blip>
          <a:srcRect b="7776" l="0" r="3717" t="7572"/>
          <a:stretch/>
        </p:blipFill>
        <p:spPr>
          <a:xfrm>
            <a:off x="7643362" y="1151792"/>
            <a:ext cx="2960161" cy="26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1594338" y="5947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Documentos curriculares para el nivel </a:t>
            </a:r>
            <a:r>
              <a:rPr i="1" lang="es-MX"/>
              <a:t>PreA1</a:t>
            </a:r>
            <a:endParaRPr/>
          </a:p>
        </p:txBody>
      </p:sp>
      <p:pic>
        <p:nvPicPr>
          <p:cNvPr id="76" name="Google Shape;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303" y="1780694"/>
            <a:ext cx="2789394" cy="356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97" y="1385041"/>
            <a:ext cx="3679949" cy="279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4214" y="2872769"/>
            <a:ext cx="2853130" cy="359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644167" y="87924"/>
            <a:ext cx="5931877" cy="736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Programa de Estudio Nivel </a:t>
            </a:r>
            <a:r>
              <a:rPr i="1" lang="es-MX"/>
              <a:t>PreA1</a:t>
            </a:r>
            <a:endParaRPr i="1"/>
          </a:p>
        </p:txBody>
      </p:sp>
      <p:sp>
        <p:nvSpPr>
          <p:cNvPr id="85" name="Google Shape;85;p25"/>
          <p:cNvSpPr txBox="1"/>
          <p:nvPr/>
        </p:nvSpPr>
        <p:spPr>
          <a:xfrm>
            <a:off x="450736" y="573355"/>
            <a:ext cx="10777041" cy="116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6 unidades de estudio (15 o 18 horas)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5"/>
          <p:cNvPicPr preferRelativeResize="0"/>
          <p:nvPr/>
        </p:nvPicPr>
        <p:blipFill rotWithShape="1">
          <a:blip r:embed="rId3">
            <a:alphaModFix/>
          </a:blip>
          <a:srcRect b="0" l="0" r="0" t="7290"/>
          <a:stretch/>
        </p:blipFill>
        <p:spPr>
          <a:xfrm>
            <a:off x="2321168" y="1156023"/>
            <a:ext cx="7251169" cy="543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/>
        </p:nvSpPr>
        <p:spPr>
          <a:xfrm>
            <a:off x="178176" y="633612"/>
            <a:ext cx="9616455" cy="4905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Funciones lingüísticas en las entradas de unidad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Orientaciones para la unidad de estudio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32 cartas didácticas sugeridas (Week 1-5/6)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6 Proyectos de unidad + Exámenes sugeridos de unidad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 cartas didácticas para fortalecimiento o repaso (Fortifying My Skills)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78631" y="105508"/>
            <a:ext cx="4002569" cy="627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Guía metodológica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0676" y="2857500"/>
            <a:ext cx="2909220" cy="381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9896" y="2760785"/>
            <a:ext cx="3011621" cy="391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/>
        </p:nvSpPr>
        <p:spPr>
          <a:xfrm>
            <a:off x="178176" y="633612"/>
            <a:ext cx="9616455" cy="4905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32 hojas de trabaj</a:t>
            </a:r>
            <a:r>
              <a:rPr lang="es-MX" sz="1800">
                <a:solidFill>
                  <a:srgbClr val="44546A"/>
                </a:solidFill>
              </a:rPr>
              <a:t>o</a:t>
            </a: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 a desarrollar una vez por semana bajo el monitoreo del docente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Char char="•"/>
            </a:pPr>
            <a:r>
              <a:rPr b="0" i="0" lang="es-MX" sz="18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La guía metodológica indica la subetapa en la cual se sugiere desarrollar cada hoja de trabajo</a:t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7"/>
          <p:cNvSpPr txBox="1"/>
          <p:nvPr/>
        </p:nvSpPr>
        <p:spPr>
          <a:xfrm>
            <a:off x="378631" y="105508"/>
            <a:ext cx="5872700" cy="627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b="1" i="0" lang="es-MX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Cuadernillo de Trabajo (Booklet)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7692" y="2337062"/>
            <a:ext cx="3309254" cy="422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6686" y="2337062"/>
            <a:ext cx="3327445" cy="42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838210" y="20855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None/>
            </a:pPr>
            <a:r>
              <a:rPr lang="es-MX"/>
              <a:t>¿Cómo sé que los estudiantes están aprendiendo?</a:t>
            </a:r>
            <a:endParaRPr/>
          </a:p>
        </p:txBody>
      </p:sp>
      <p:sp>
        <p:nvSpPr>
          <p:cNvPr id="108" name="Google Shape;108;p28"/>
          <p:cNvSpPr txBox="1"/>
          <p:nvPr/>
        </p:nvSpPr>
        <p:spPr>
          <a:xfrm>
            <a:off x="1074251" y="1534262"/>
            <a:ext cx="9616500" cy="4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8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El docente utiliza el Programa de estudio del nivel </a:t>
            </a:r>
            <a:r>
              <a:rPr b="0" i="1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PreA1</a:t>
            </a: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El docente utiliza la guía metodológica del nivel </a:t>
            </a:r>
            <a:r>
              <a:rPr b="0" i="1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PreA1</a:t>
            </a: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0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Los estudiantes utilizan el cuadernillo de trabajo del nivel </a:t>
            </a:r>
            <a:r>
              <a:rPr b="0" i="1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PreA1</a:t>
            </a: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 bajo la guía del docente.</a:t>
            </a:r>
            <a:endParaRPr b="0" i="0" sz="20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88950" marR="34036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rgbClr val="44546A"/>
                </a:solidFill>
                <a:latin typeface="Arial"/>
                <a:ea typeface="Arial"/>
                <a:cs typeface="Arial"/>
                <a:sym typeface="Arial"/>
              </a:rPr>
              <a:t>Las actividades desarrolladas en clase están diseñadas bajo el enfoque comunicativo.</a:t>
            </a:r>
            <a:endParaRPr b="0" i="0" sz="2000" u="none" cap="none" strike="noStrike">
              <a:solidFill>
                <a:srgbClr val="4454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179" y="4424249"/>
            <a:ext cx="3030300" cy="227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0" name="Google Shape;1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8550" y="4452600"/>
            <a:ext cx="3105900" cy="227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2022-07-18T19:10:35Z</dcterms:created>
  <dc:creator>Marlene Rodas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0x0101002EDED6BA4C03AC418558270A855851CC</vt:lpwstr>
  </property>
  <property fmtid="{D5CDD505-2E9C-101B-9397-08002B2CF9AE}" pid="3" name="MSIP_Label_1127a2b6-15f0-419d-9b28-c70a2bd9d8e7_Enabled">
    <vt:lpwstr>true</vt:lpwstr>
  </property>
  <property fmtid="{D5CDD505-2E9C-101B-9397-08002B2CF9AE}" pid="4" name="MSIP_Label_1127a2b6-15f0-419d-9b28-c70a2bd9d8e7_SetDate">
    <vt:lpwstr>2022-12-20T16:07:01Z</vt:lpwstr>
  </property>
  <property fmtid="{D5CDD505-2E9C-101B-9397-08002B2CF9AE}" pid="5" name="MSIP_Label_1127a2b6-15f0-419d-9b28-c70a2bd9d8e7_Method">
    <vt:lpwstr>Standard</vt:lpwstr>
  </property>
  <property fmtid="{D5CDD505-2E9C-101B-9397-08002B2CF9AE}" pid="6" name="MSIP_Label_1127a2b6-15f0-419d-9b28-c70a2bd9d8e7_Name">
    <vt:lpwstr>defa4170-0d19-0005-0004-bc88714345d2</vt:lpwstr>
  </property>
  <property fmtid="{D5CDD505-2E9C-101B-9397-08002B2CF9AE}" pid="7" name="MSIP_Label_1127a2b6-15f0-419d-9b28-c70a2bd9d8e7_SiteId">
    <vt:lpwstr>72c26e03-2318-442a-ad4d-dd5408fdc373</vt:lpwstr>
  </property>
  <property fmtid="{D5CDD505-2E9C-101B-9397-08002B2CF9AE}" pid="8" name="MSIP_Label_1127a2b6-15f0-419d-9b28-c70a2bd9d8e7_ActionId">
    <vt:lpwstr>e04b7e2a-00b0-42fa-9b2f-9e955974bd4a</vt:lpwstr>
  </property>
  <property fmtid="{D5CDD505-2E9C-101B-9397-08002B2CF9AE}" pid="9" name="MSIP_Label_1127a2b6-15f0-419d-9b28-c70a2bd9d8e7_ContentBits">
    <vt:lpwstr>0</vt:lpwstr>
  </property>
</Properties>
</file>